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25203150" cy="32404050"/>
  <p:notesSz cx="6856413" cy="9083675"/>
  <p:embeddedFontLst>
    <p:embeddedFont>
      <p:font typeface="Calibri" panose="020F050202020403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E1"/>
    <a:srgbClr val="FF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893414-2D6D-44F7-A9B4-18CA096F78B6}">
  <a:tblStyle styleId="{C7893414-2D6D-44F7-A9B4-18CA096F78B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27" autoAdjust="0"/>
  </p:normalViewPr>
  <p:slideViewPr>
    <p:cSldViewPr snapToGrid="0">
      <p:cViewPr varScale="1">
        <p:scale>
          <a:sx n="17" d="100"/>
          <a:sy n="17" d="100"/>
        </p:scale>
        <p:origin x="25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al__ma_Sayfas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b="1" i="0" u="none" strike="noStrike" baseline="0" dirty="0">
                <a:effectLst/>
              </a:rPr>
              <a:t>Breastfeeding status of participants who had children</a:t>
            </a:r>
            <a:endParaRPr lang="tr-TR" sz="2800" dirty="0"/>
          </a:p>
        </c:rich>
      </c:tx>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Only breast milk for the first 6 months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c:f>
              <c:strCache>
                <c:ptCount val="1"/>
                <c:pt idx="0">
                  <c:v>Kategori 1</c:v>
                </c:pt>
              </c:strCache>
            </c:strRef>
          </c:cat>
          <c:val>
            <c:numRef>
              <c:f>Sayfa1!$B$2</c:f>
              <c:numCache>
                <c:formatCode>General</c:formatCode>
                <c:ptCount val="1"/>
                <c:pt idx="0">
                  <c:v>50</c:v>
                </c:pt>
              </c:numCache>
            </c:numRef>
          </c:val>
          <c:extLst xmlns:c16r2="http://schemas.microsoft.com/office/drawing/2015/06/chart">
            <c:ext xmlns:c16="http://schemas.microsoft.com/office/drawing/2014/chart" uri="{C3380CC4-5D6E-409C-BE32-E72D297353CC}">
              <c16:uniqueId val="{00000000-B8E1-4847-9A0C-27E8700BD853}"/>
            </c:ext>
          </c:extLst>
        </c:ser>
        <c:ser>
          <c:idx val="1"/>
          <c:order val="1"/>
          <c:tx>
            <c:strRef>
              <c:f>Sayfa1!$C$1</c:f>
              <c:strCache>
                <c:ptCount val="1"/>
                <c:pt idx="0">
                  <c:v>Two years breastfeeding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c:f>
              <c:strCache>
                <c:ptCount val="1"/>
                <c:pt idx="0">
                  <c:v>Kategori 1</c:v>
                </c:pt>
              </c:strCache>
            </c:strRef>
          </c:cat>
          <c:val>
            <c:numRef>
              <c:f>Sayfa1!$C$2</c:f>
              <c:numCache>
                <c:formatCode>General</c:formatCode>
                <c:ptCount val="1"/>
                <c:pt idx="0">
                  <c:v>24</c:v>
                </c:pt>
              </c:numCache>
            </c:numRef>
          </c:val>
          <c:extLst xmlns:c16r2="http://schemas.microsoft.com/office/drawing/2015/06/chart">
            <c:ext xmlns:c16="http://schemas.microsoft.com/office/drawing/2014/chart" uri="{C3380CC4-5D6E-409C-BE32-E72D297353CC}">
              <c16:uniqueId val="{00000001-B8E1-4847-9A0C-27E8700BD853}"/>
            </c:ext>
          </c:extLst>
        </c:ser>
        <c:ser>
          <c:idx val="2"/>
          <c:order val="2"/>
          <c:tx>
            <c:strRef>
              <c:f>Sayfa1!$D$1</c:f>
              <c:strCache>
                <c:ptCount val="1"/>
                <c:pt idx="0">
                  <c:v>Never breastfed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c:f>
              <c:strCache>
                <c:ptCount val="1"/>
                <c:pt idx="0">
                  <c:v>Kategori 1</c:v>
                </c:pt>
              </c:strCache>
            </c:strRef>
          </c:cat>
          <c:val>
            <c:numRef>
              <c:f>Sayfa1!$D$2</c:f>
              <c:numCache>
                <c:formatCode>General</c:formatCode>
                <c:ptCount val="1"/>
                <c:pt idx="0">
                  <c:v>10</c:v>
                </c:pt>
              </c:numCache>
            </c:numRef>
          </c:val>
          <c:extLst xmlns:c16r2="http://schemas.microsoft.com/office/drawing/2015/06/chart">
            <c:ext xmlns:c16="http://schemas.microsoft.com/office/drawing/2014/chart" uri="{C3380CC4-5D6E-409C-BE32-E72D297353CC}">
              <c16:uniqueId val="{00000002-B8E1-4847-9A0C-27E8700BD853}"/>
            </c:ext>
          </c:extLst>
        </c:ser>
        <c:dLbls>
          <c:dLblPos val="inEnd"/>
          <c:showLegendKey val="0"/>
          <c:showVal val="1"/>
          <c:showCatName val="0"/>
          <c:showSerName val="0"/>
          <c:showPercent val="0"/>
          <c:showBubbleSize val="0"/>
        </c:dLbls>
        <c:gapWidth val="219"/>
        <c:overlap val="-27"/>
        <c:axId val="779188240"/>
        <c:axId val="779185520"/>
      </c:barChart>
      <c:catAx>
        <c:axId val="779188240"/>
        <c:scaling>
          <c:orientation val="minMax"/>
        </c:scaling>
        <c:delete val="1"/>
        <c:axPos val="b"/>
        <c:numFmt formatCode="General" sourceLinked="1"/>
        <c:majorTickMark val="none"/>
        <c:minorTickMark val="none"/>
        <c:tickLblPos val="nextTo"/>
        <c:crossAx val="779185520"/>
        <c:crosses val="autoZero"/>
        <c:auto val="1"/>
        <c:lblAlgn val="ctr"/>
        <c:lblOffset val="100"/>
        <c:noMultiLvlLbl val="0"/>
      </c:catAx>
      <c:valAx>
        <c:axId val="779185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779188240"/>
        <c:crosses val="autoZero"/>
        <c:crossBetween val="between"/>
      </c:valAx>
      <c:spPr>
        <a:noFill/>
        <a:ln>
          <a:noFill/>
        </a:ln>
        <a:effectLst/>
      </c:spPr>
    </c:plotArea>
    <c:legend>
      <c:legendPos val="b"/>
      <c:layout>
        <c:manualLayout>
          <c:xMode val="edge"/>
          <c:yMode val="edge"/>
          <c:x val="0.10163718665601583"/>
          <c:y val="0.91984258634930216"/>
          <c:w val="0.72305412910342737"/>
          <c:h val="8.01573924302815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tr-T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2950" y="681275"/>
            <a:ext cx="4571150" cy="34063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792775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82" name="Shape 82"/>
          <p:cNvSpPr>
            <a:spLocks noGrp="1" noRot="1" noChangeAspect="1"/>
          </p:cNvSpPr>
          <p:nvPr>
            <p:ph type="sldImg" idx="2"/>
          </p:nvPr>
        </p:nvSpPr>
        <p:spPr>
          <a:xfrm>
            <a:off x="2103438" y="681038"/>
            <a:ext cx="2649537" cy="3406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263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282278" y="12286256"/>
            <a:ext cx="27650597" cy="566984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body" idx="1"/>
          </p:nvPr>
        </p:nvSpPr>
        <p:spPr>
          <a:xfrm rot="5400000">
            <a:off x="-4117910" y="6674443"/>
            <a:ext cx="27650597" cy="16893471"/>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78" name="Shape 78"/>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79" name="Shape 79"/>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890364" y="10066973"/>
            <a:ext cx="21422430" cy="694515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3780721" y="18362295"/>
            <a:ext cx="17641713" cy="8281035"/>
          </a:xfrm>
          <a:prstGeom prst="rect">
            <a:avLst/>
          </a:prstGeom>
          <a:noFill/>
          <a:ln>
            <a:noFill/>
          </a:ln>
        </p:spPr>
        <p:txBody>
          <a:bodyPr spcFirstLastPara="1" wrap="square" lIns="91425" tIns="91425" rIns="91425" bIns="91425" anchor="t" anchorCtr="0"/>
          <a:lstStyle>
            <a:lvl1pPr marR="0" lvl="0" algn="ctr" rtl="0">
              <a:spcBef>
                <a:spcPts val="2240"/>
              </a:spcBef>
              <a:spcAft>
                <a:spcPts val="0"/>
              </a:spcAft>
              <a:buClr>
                <a:schemeClr val="dk1"/>
              </a:buClr>
              <a:buSzPts val="11200"/>
              <a:buFont typeface="Arial"/>
              <a:buNone/>
              <a:defRPr sz="11200" b="0" i="0" u="none" strike="noStrike" cap="none">
                <a:solidFill>
                  <a:schemeClr val="dk1"/>
                </a:solidFill>
                <a:latin typeface="Arial"/>
                <a:ea typeface="Arial"/>
                <a:cs typeface="Arial"/>
                <a:sym typeface="Arial"/>
              </a:defRPr>
            </a:lvl1pPr>
            <a:lvl2pPr marR="0" lvl="1" algn="ctr" rtl="0">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2pPr>
            <a:lvl3pPr marR="0" lvl="2" algn="ctr" rtl="0">
              <a:spcBef>
                <a:spcPts val="1700"/>
              </a:spcBef>
              <a:spcAft>
                <a:spcPts val="0"/>
              </a:spcAft>
              <a:buClr>
                <a:schemeClr val="dk1"/>
              </a:buClr>
              <a:buSzPts val="8500"/>
              <a:buFont typeface="Arial"/>
              <a:buNone/>
              <a:defRPr sz="8500" b="0" i="0" u="none" strike="noStrike" cap="none">
                <a:solidFill>
                  <a:schemeClr val="dk1"/>
                </a:solidFill>
                <a:latin typeface="Arial"/>
                <a:ea typeface="Arial"/>
                <a:cs typeface="Arial"/>
                <a:sym typeface="Arial"/>
              </a:defRPr>
            </a:lvl3pPr>
            <a:lvl4pPr marR="0" lvl="3"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4pPr>
            <a:lvl5pPr marR="0" lvl="4"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5pPr>
            <a:lvl6pPr marR="0" lvl="5"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6pPr>
            <a:lvl7pPr marR="0" lvl="6"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7pPr>
            <a:lvl8pPr marR="0" lvl="7"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8pPr>
            <a:lvl9pPr marR="0" lvl="8"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19" name="Shape 1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20" name="Shape 2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25" name="Shape 25"/>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26" name="Shape 26"/>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990377" y="20822605"/>
            <a:ext cx="21423665" cy="6436517"/>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3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1990377" y="13734573"/>
            <a:ext cx="21423665" cy="7088030"/>
          </a:xfrm>
          <a:prstGeom prst="rect">
            <a:avLst/>
          </a:prstGeom>
          <a:noFill/>
          <a:ln>
            <a:noFill/>
          </a:ln>
        </p:spPr>
        <p:txBody>
          <a:bodyPr spcFirstLastPara="1" wrap="square" lIns="91425" tIns="91425" rIns="91425" bIns="91425" anchor="b" anchorCtr="0"/>
          <a:lstStyle>
            <a:lvl1pPr marL="457200" marR="0" lvl="0" indent="-228600"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6pPr>
            <a:lvl7pPr marL="3200400" marR="0" lvl="6"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7pPr>
            <a:lvl8pPr marL="3657600" marR="0" lvl="7"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8pPr>
            <a:lvl9pPr marL="4114800" marR="0" lvl="8"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31" name="Shape 31"/>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32" name="Shape 32"/>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260654" y="1297306"/>
            <a:ext cx="22681847" cy="540067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body" idx="1"/>
          </p:nvPr>
        </p:nvSpPr>
        <p:spPr>
          <a:xfrm>
            <a:off x="1260654" y="7253763"/>
            <a:ext cx="11134724"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body" idx="2"/>
          </p:nvPr>
        </p:nvSpPr>
        <p:spPr>
          <a:xfrm>
            <a:off x="1260654" y="10276999"/>
            <a:ext cx="11134724"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body" idx="3"/>
          </p:nvPr>
        </p:nvSpPr>
        <p:spPr>
          <a:xfrm>
            <a:off x="12802837" y="7253763"/>
            <a:ext cx="11139665"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body" idx="4"/>
          </p:nvPr>
        </p:nvSpPr>
        <p:spPr>
          <a:xfrm>
            <a:off x="12802837" y="10276999"/>
            <a:ext cx="11139665"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47" name="Shape 47"/>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48" name="Shape 48"/>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1" name="Shape 5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52" name="Shape 5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53" name="Shape 5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260652" y="1290161"/>
            <a:ext cx="8291159" cy="54906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1"/>
          </p:nvPr>
        </p:nvSpPr>
        <p:spPr>
          <a:xfrm>
            <a:off x="9854320" y="1290163"/>
            <a:ext cx="14088179" cy="27656313"/>
          </a:xfrm>
          <a:prstGeom prst="rect">
            <a:avLst/>
          </a:prstGeom>
          <a:noFill/>
          <a:ln>
            <a:noFill/>
          </a:ln>
        </p:spPr>
        <p:txBody>
          <a:bodyPr spcFirstLastPara="1" wrap="square" lIns="91425" tIns="91425" rIns="91425" bIns="91425" anchor="t" anchorCtr="0"/>
          <a:lstStyle>
            <a:lvl1pPr marL="457200" marR="0" lvl="0"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L="1828800" marR="0" lvl="3"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4pPr>
            <a:lvl5pPr marL="2286000" marR="0" lvl="4"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body" idx="2"/>
          </p:nvPr>
        </p:nvSpPr>
        <p:spPr>
          <a:xfrm>
            <a:off x="1260652" y="6780847"/>
            <a:ext cx="8291159" cy="22165627"/>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59" name="Shape 5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60" name="Shape 6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940125" y="22682834"/>
            <a:ext cx="15121644" cy="267747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63" name="Shape 63"/>
          <p:cNvSpPr>
            <a:spLocks noGrp="1"/>
          </p:cNvSpPr>
          <p:nvPr>
            <p:ph type="pic" idx="2"/>
          </p:nvPr>
        </p:nvSpPr>
        <p:spPr>
          <a:xfrm>
            <a:off x="4940125" y="2896077"/>
            <a:ext cx="15121644" cy="19442430"/>
          </a:xfrm>
          <a:prstGeom prst="rect">
            <a:avLst/>
          </a:prstGeom>
          <a:noFill/>
          <a:ln>
            <a:noFill/>
          </a:ln>
        </p:spPr>
        <p:txBody>
          <a:bodyPr spcFirstLastPara="1" wrap="square" lIns="91425" tIns="91425" rIns="91425" bIns="91425" anchor="t" anchorCtr="0"/>
          <a:lstStyle>
            <a:lvl1pPr marR="0" lvl="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3pPr>
            <a:lvl4pPr marR="0" lvl="3"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4pPr>
            <a:lvl5pPr marR="0" lvl="4"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5pPr>
            <a:lvl6pPr marR="0" lvl="5"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6pPr>
            <a:lvl7pPr marR="0" lvl="6"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7pPr>
            <a:lvl8pPr marR="0" lvl="7"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8pPr>
            <a:lvl9pPr marR="0" lvl="8"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9pPr>
          </a:lstStyle>
          <a:p>
            <a:endParaRPr dirty="0"/>
          </a:p>
        </p:txBody>
      </p:sp>
      <p:sp>
        <p:nvSpPr>
          <p:cNvPr id="64" name="Shape 64"/>
          <p:cNvSpPr txBox="1">
            <a:spLocks noGrp="1"/>
          </p:cNvSpPr>
          <p:nvPr>
            <p:ph type="body" idx="1"/>
          </p:nvPr>
        </p:nvSpPr>
        <p:spPr>
          <a:xfrm>
            <a:off x="4940125" y="25360313"/>
            <a:ext cx="15121644" cy="3803332"/>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66" name="Shape 66"/>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67" name="Shape 67"/>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0" name="Shape 70"/>
          <p:cNvSpPr txBox="1">
            <a:spLocks noGrp="1"/>
          </p:cNvSpPr>
          <p:nvPr>
            <p:ph type="body" idx="1"/>
          </p:nvPr>
        </p:nvSpPr>
        <p:spPr>
          <a:xfrm rot="5400000">
            <a:off x="1907771" y="6912227"/>
            <a:ext cx="21387610" cy="22681924"/>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72" name="Shape 7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73" name="Shape 7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alphaModFix amt="49000"/>
            <a:lum/>
          </a:blip>
          <a:srcRect/>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 name="Shape 7"/>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9" name="Shape 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10" name="Shape 1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886254" y="571500"/>
            <a:ext cx="23430642" cy="4152900"/>
          </a:xfrm>
          <a:prstGeom prst="rect">
            <a:avLst/>
          </a:prstGeom>
          <a:solidFill>
            <a:schemeClr val="bg1"/>
          </a:solidFill>
          <a:ln w="38100">
            <a:solidFill>
              <a:srgbClr val="C00000"/>
            </a:solidFill>
          </a:ln>
          <a:effectLst>
            <a:glow rad="139700">
              <a:srgbClr val="C00000">
                <a:alpha val="40000"/>
              </a:srgbClr>
            </a:glow>
          </a:effectLst>
        </p:spPr>
        <p:txBody>
          <a:bodyPr spcFirstLastPara="1" wrap="square" lIns="140425" tIns="70200" rIns="140425" bIns="70200" anchor="ctr" anchorCtr="0">
            <a:noAutofit/>
          </a:bodyPr>
          <a:lstStyle/>
          <a:p>
            <a:pPr lvl="0" algn="ctr"/>
            <a:endParaRPr lang="tr-TR" sz="4000" b="1" dirty="0" smtClean="0">
              <a:solidFill>
                <a:srgbClr val="FF0000"/>
              </a:solidFill>
            </a:endParaRPr>
          </a:p>
          <a:p>
            <a:pPr lvl="0" algn="ctr"/>
            <a:r>
              <a:rPr lang="en-US" sz="4000" b="1" dirty="0" smtClean="0">
                <a:solidFill>
                  <a:srgbClr val="C00000"/>
                </a:solidFill>
              </a:rPr>
              <a:t>Awareness </a:t>
            </a:r>
            <a:r>
              <a:rPr lang="en-US" sz="4000" b="1" dirty="0">
                <a:solidFill>
                  <a:srgbClr val="C00000"/>
                </a:solidFill>
              </a:rPr>
              <a:t>of Breast Milk and Breastfeeding Practices Among </a:t>
            </a:r>
            <a:endParaRPr lang="tr-TR" sz="4000" b="1" dirty="0" smtClean="0">
              <a:solidFill>
                <a:srgbClr val="C00000"/>
              </a:solidFill>
            </a:endParaRPr>
          </a:p>
          <a:p>
            <a:pPr lvl="0" algn="ctr"/>
            <a:r>
              <a:rPr lang="en-US" sz="4000" b="1" dirty="0" smtClean="0">
                <a:solidFill>
                  <a:srgbClr val="C00000"/>
                </a:solidFill>
              </a:rPr>
              <a:t>Female </a:t>
            </a:r>
            <a:r>
              <a:rPr lang="en-US" sz="4000" b="1" dirty="0">
                <a:solidFill>
                  <a:srgbClr val="C00000"/>
                </a:solidFill>
              </a:rPr>
              <a:t>Healthcare Workers in Bezmialem Vakıf </a:t>
            </a:r>
            <a:r>
              <a:rPr lang="en-US" sz="4000" b="1" dirty="0" smtClean="0">
                <a:solidFill>
                  <a:srgbClr val="C00000"/>
                </a:solidFill>
              </a:rPr>
              <a:t>University</a:t>
            </a:r>
            <a:endParaRPr lang="tr-TR" sz="40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6000"/>
              </a:lnSpc>
              <a:spcAft>
                <a:spcPts val="800"/>
              </a:spcAft>
            </a:pPr>
            <a:r>
              <a:rPr lang="tr-TR" sz="40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Suheda </a:t>
            </a:r>
            <a:r>
              <a:rPr lang="tr-TR" sz="4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Erdem Ozdemir</a:t>
            </a:r>
            <a:r>
              <a:rPr lang="tr-TR" sz="4000" baseline="30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1</a:t>
            </a:r>
            <a:r>
              <a:rPr lang="tr-TR" sz="4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Aysegul Dogan Demir</a:t>
            </a:r>
            <a:r>
              <a:rPr lang="tr-TR" sz="4000" baseline="30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2</a:t>
            </a:r>
            <a:endParaRPr lang="en-US" sz="40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tr-TR" sz="4000" baseline="30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1</a:t>
            </a:r>
            <a:r>
              <a:rPr lang="tr-TR" sz="4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Bezmialem Vakif University, Faculty of Medicine, Istanbul, Turkey</a:t>
            </a:r>
            <a:endParaRPr lang="en-US" sz="40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tr-TR" sz="4000" baseline="30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2</a:t>
            </a:r>
            <a:r>
              <a:rPr lang="tr-TR" sz="4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Bezmialem Vakif University, Faculty of Medicine, Departmet of Pediatrics, Istanbul, Turkey</a:t>
            </a:r>
            <a:endParaRPr lang="en-US" sz="40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lvl="0" algn="ctr"/>
            <a:endParaRPr sz="4000" b="1" i="0" u="none" strike="noStrike" cap="none" dirty="0">
              <a:solidFill>
                <a:srgbClr val="FF0000"/>
              </a:solidFill>
              <a:sym typeface="Arial"/>
            </a:endParaRPr>
          </a:p>
        </p:txBody>
      </p:sp>
      <p:sp>
        <p:nvSpPr>
          <p:cNvPr id="93" name="Shape 93" descr="data:image/jpeg;base64,/9j/4AAQSkZJRgABAQAAAQABAAD/2wCEAAkGBxQSEhQUExQWFhIXFx8ZFxgYGSEgHBwfICcaIiAgJh0cHSgiHBwxIB0cITEiJSkrLi4uHB8zODMsNygtLiwBCgoKDg0OGxAQGjQkHyQyNy8vNzcyLSs3Mi01NTEyNDQ3LDQ3LCw0LC41LDQ3Ny8sLCwsLDE4LCwsLCwsLCw0LP/AABEIAEwAoAMBIgACEQEDEQH/xAAbAAABBQEBAAAAAAAAAAAAAAAFAAIDBAYBB//EADwQAAIBAgQCBggFAgYDAAAAAAECAwARBBIhMQUTIkFRYXGBBgcUMlKRsdEVI0JywdLwJDNiobLhFnPC/8QAGQEBAQEBAQEAAAAAAAAAAAAAAAECAwUE/8QAKhEAAgECAwYGAwAAAAAAAAAAAAECESEDEjETIlFhcbEEMkFCwfCBkdH/2gAMAwEAAhEDEQA/APcaVKlQCpUqVAKhs/EmDlMgBGxdsoYdo0N/rRKg/GcTmBQKxKkEm2mxIt2nwoCT2uQ/qjUdyO39NU5UlJJ9qNtTbJl0H99tV+MYuYZjGxAEYO50OVj1AjqFF+LbL+1vpQA84KQ7u58Vb+quewHfKhPfCT9TXfSsEmMAgdCQ6i40yd41q/wIEI4JBtI22g+VzQA/2A75UB7oSPoa6MFINnceCt/VV/jwJRACBeRd9R8riqXouCDICQehGdBYa5u860ByJJQQfajbQ2yZtD/fbVz2uQfqjYfsdf6qfwnZv2r9KFcKxUtwXYkFCbXOvRU9YA6zQBSDiTFwmQEnco2YKO06C31olQfg2JygIVYFiSDbTYE37D40YoBUqVKgFSpUqAGpxpCAQGsRcaD7138YT4X+Q+9CsFjnE8UfR5fLUWy63y3veo8LxWQxzscuZbZOjtckedAGfxdPhf5D70vxdPhf5D70ExfFpVghYZM5LZzl3y26uq96vHGv7WI7Ly7Wtl1va970Bd/GE+F/kPvQvETtK0nLDauo0IDaKSeo23qHDcWkMU7HLmW2To7ZiR52qzwGcuQzWzZ7GwsNFPVQA7E8OZiA4luRa3OAuNtgmuhIq6I5r9MP7rWzuCNu5BQ7iccjySMDsdNfL+aPo5aKInU5W+hoCrjpXkAMkAsAbHmFd7X2t2CmKcQoOUcqPf4tTubmoePRu7oqnTLt5L/3VTJI8HLzMDc6ra4v1/330ARc4hgM45se/wAOo2NxT8DK8YJjgFiBc8wtte2pv30NZJEg5eZib/qtc27fL+KtcBjdGdWOmXbyb/qgJDHNfoB/dW+RwBt3oap4bh7gkIJbgWI5wNhtsU00FqNO5WKUjQ5V+goBwyORJI2Jtc66jw/igCWHnaJo+YraOw1ILaqD2C+1FPxdPhf5D70N4/iGjJZbZs9hcXtdR1VBi+LSLHh2GS7Al+jvYgeVAGfxdPhf5D70vxhPhf5D71STHN7W0dl5diAMutwAb386o4Xi0rYeVjkzhlynLsG7uu1AG/xdPhf5D71x+NIASQ1gLnQfehGK4rIEw7DLdhd+jvYgeVSYvGuZpo+jy+W4Ay63C3vfzoB2Cwi86JuYuflq2TXNbLbbamYbh6cucCVCBYMQTZcpvrrpRZODRBg4DZwLBszXAGlt6anA4QHAUgP74zN0vHWgBOL4fGYIbyoFuQrEmxLWtbXuq62EX2sNzFz2zZNc1rW22qy/AoCqoVJVdVGZrD/epDwmLPzLNzNs2Zr/AFoANhuHJypwJUIFgxBNly3OuulO4V+WOh+YM9xl6wV3F6JpwOEBgFID+8MzdLx1p0PBok9zOvg7eHbQGRxyhnkzGRGJIyjLbzuL3rQYSUlI1ZCgCMQTsdOq3jerUnAIWJJDEnUnO33qb8LSwF3sBYdNtBt29lAZKebmytfmJkNja17lUsOl1W186lwz5AFGbQ+90bkfK1aH/wAfhuxs12N2OdtTYDt7ABXJeCQqpYh7AE6MxOndegM/iZC65Tn13bo3+lqZhp+VILcx85sL2uSFfTo9VtfKjfDOH4eeJJVWVVYXAcsrDxBOldx3B4kyskbvICcgEjDWxFyb2AsTr30qXK60OYuUhJFVC4KKSRsNOu/hes/gVCvHlMjsCBlOW3lYXvWm4bh0ljJKzRk9F0dmvppbexHeNDUkfo/CpBAYEag52+9A1R0YM4vaQXf8scy5zdQC7m1dxfDkKYcGVBoQpJPSuQdNdaKz8Fif38zdert4dtJ+CQkICpIT3Ok3R8Ne6hCqmDX2pjzFz2JK65rEAbbdVUcLgIxh5bTIUzLdgTYZe3WjY4TEHMgDcw6FszX+tRpwKAIUCkIxuVzNYn50ALxPDkyYdTKg0sup6VyDprrT8XhF5s7Z1L8t2KXOYArbbbqok/BISEBUkJ7nSbo+GvdXW4NEWZrHMwIY5muQdCN6AxmJWP8AFZopZGSDkBgOaygN2jpDWtB6AyTNg1M7lyWbIze8Uv0Se+1AjNCeOTCUxlThwLPa1+zXrqx6AwlMTjliJOBDryvhDa5gv+nbbSuUfMejjKuF0UX8fu5F6xTlxGAs7IskpWTK5UFehvYjtrS8HwMMckjQylrqoZeYXA1ax1Y2v/FZb1nTIMTw3OVy85iwa1rdDe/VWr4a+FErLh+XndQWEdrWXQE5dj0jVXmZzxK7CGuj7nMdwNJZTLK8lgoVVWRlAtcknKRc6/7VkfRjD+1455oWlXBQHKt5HIlft1bVR9qu+sTjhumBhdUmn99ybCNOsk9p/g0X4ZjsHhIYoIpEOoRVVgWYnrsDv1mjo5FjnhhV9ZWXJcfvNk/pniCmCnK3zlMq23u2g89ag9BuN+1YVWb/ADU/LlB3DLofvTfTWVcuHiJAMmJjGp6lOY/8azfFsDPhce6YYfl8QWxI2jce83jYk+dG2nUmFhxnhZXZ6r8a/eRf4H6QNPxWVdeSYbRdjZW1YeJv8q03pIl8LPuCI2IIJBBANjcVkeLxJhOK8Oy2WMwtCOra1vrWu9IpAMJOSQBym18jSOjTJipZ4SirNLvT4BXq3JbAQuxLO4uzMSSdT1mneneIk9n5EBInnuqWNiABdjcbaaeJFRerKUHhuH1Gim+u2pqLDRnG4yaZJmRIPyYymU3J1kPSB090eRp7UiyVMecnom+9gr6G8Y9rwkUv6suV/wBw0NAvWy7JgxIjMjiRRmViDY3uNDVX0Vb2DiGIwbv+XMBNEWsNdcw6hr3dlTeuOUDAgEjWVf5qN1gzcMNR8VHLo3VdGbbDRBVUKLACsV61WKRYd0ZkYzqrFWK3U3uDY7VqIeN4c8sLKjM9goVgSdL7A1k/W/KogwwYgf4lCb9gvfytWpvdZy8LF7eNUaThnD4EmzQylmyEFOaXFrjWxY27POhvrKx0kWFUw35plXLbfo3Y+Vl1ongpMGJl5PK5rqR+Xl1Ua65erv76p8clVsfgoiRoJZCD3AKP+Ro9CQrtVJ3pe/IJcJ41HPhVxIIEZTM3dbf5VnPV9xqTET47m3U50dEP6UYHKPkAfOhPDeETRYmbhoB9jdhMD1CO+qeZsvkaJcOkWHjmIQkATQKQL21X+zWczsdnhQipqN6qq6VRpzFC17woWz5SCq3v27dmtW5Zliyi1gTlAA0H/VRrCOcT/pBt1X1F/G2lQ42IO0gb9Mdx3E318dBUbklzPi1JsfHEBneNW1AuQOvvPVTsFh0W5SNUv2KASPKq+LbPChaxzFL99yKl4e5u6XJCGwvvbx66qlvC+U4I4pU5jRKSRfpKCfnXMBhoiA6wxqdwQq3+YGhpYE/4cftP81Nw5QIksP0j6Ui26dA21UZxFEy5mRWIsBdQbXNuupIm6RU2JABBt23H8GlxBLxt3C/mNRUPDJS+ZzubDTbTX+are/QntGzyxPnzIGaO+jKDp2i/VUuNyhACilbqMpGmpA2qpPEGjkJ0Ku1iN+q/lVnifuD9y/UVnM6M1wOtHHGQojUBzlNgAPPt667hgiqzIiqNfdAF7eFd4kl427RqCOojapJUCxsBsFP0rV6szWxDFFHMA7RoSQLEgE28aZGyTEB4wTYkZgDpex8KbwOXNGNALWGg7hVfA9HlkaZyyt2HUkHxrCm6RfE1xLUMESy2SJAyjVgqgi/le1PmjR5QrIrdC9yoJ3tbWoWfNiADbo7Hr1G3hUxP54/9f81pS7kuRLGkcgCQKGYGxUKLgWv9afjBGrKTGrOx0JAvpruadP8A50X7X/8Amq/G5MpjNgdTvttUlJpN8H/CqraLuJmCWNtSco6v96hx0aZc7RozabqCdSBvTeKy2jGgIbQgjTY0seLQgdmXfxFWUtehF6H/2Q=="/>
          <p:cNvSpPr/>
          <p:nvPr/>
        </p:nvSpPr>
        <p:spPr>
          <a:xfrm>
            <a:off x="392787" y="-206516"/>
            <a:ext cx="254126" cy="230705"/>
          </a:xfrm>
          <a:prstGeom prst="rect">
            <a:avLst/>
          </a:prstGeom>
          <a:noFill/>
          <a:ln>
            <a:noFill/>
          </a:ln>
        </p:spPr>
        <p:txBody>
          <a:bodyPr spcFirstLastPara="1" wrap="square" lIns="78000" tIns="39000" rIns="78000" bIns="39000" anchor="t" anchorCtr="0">
            <a:noAutofit/>
          </a:bodyPr>
          <a:lstStyle/>
          <a:p>
            <a:pPr marL="0" marR="0" lvl="0" indent="0" algn="l" rtl="0">
              <a:spcBef>
                <a:spcPts val="0"/>
              </a:spcBef>
              <a:spcAft>
                <a:spcPts val="0"/>
              </a:spcAft>
              <a:buNone/>
            </a:pPr>
            <a:endParaRPr sz="3000" b="0" i="0" u="none" strike="noStrike" cap="none" dirty="0">
              <a:solidFill>
                <a:schemeClr val="dk1"/>
              </a:solidFill>
              <a:latin typeface="Arial"/>
              <a:ea typeface="Arial"/>
              <a:cs typeface="Arial"/>
              <a:sym typeface="Arial"/>
            </a:endParaRPr>
          </a:p>
        </p:txBody>
      </p:sp>
      <p:pic>
        <p:nvPicPr>
          <p:cNvPr id="3" name="Resim 2">
            <a:extLst>
              <a:ext uri="{FF2B5EF4-FFF2-40B4-BE49-F238E27FC236}">
                <a16:creationId xmlns:a16="http://schemas.microsoft.com/office/drawing/2014/main" xmlns="" id="{81A42AAE-DE5E-43EF-9114-7F48B414803D}"/>
              </a:ext>
            </a:extLst>
          </p:cNvPr>
          <p:cNvPicPr>
            <a:picLocks noChangeAspect="1"/>
          </p:cNvPicPr>
          <p:nvPr/>
        </p:nvPicPr>
        <p:blipFill>
          <a:blip r:embed="rId3"/>
          <a:stretch>
            <a:fillRect/>
          </a:stretch>
        </p:blipFill>
        <p:spPr>
          <a:xfrm>
            <a:off x="20383500" y="1286604"/>
            <a:ext cx="3619500" cy="2066723"/>
          </a:xfrm>
          <a:prstGeom prst="rect">
            <a:avLst/>
          </a:prstGeom>
        </p:spPr>
      </p:pic>
      <p:pic>
        <p:nvPicPr>
          <p:cNvPr id="2" name="Resim 1">
            <a:extLst>
              <a:ext uri="{FF2B5EF4-FFF2-40B4-BE49-F238E27FC236}">
                <a16:creationId xmlns:a16="http://schemas.microsoft.com/office/drawing/2014/main" xmlns="" id="{499907C4-6067-43A8-BE0D-C0AC19DAA90D}"/>
              </a:ext>
            </a:extLst>
          </p:cNvPr>
          <p:cNvPicPr>
            <a:picLocks noChangeAspect="1"/>
          </p:cNvPicPr>
          <p:nvPr/>
        </p:nvPicPr>
        <p:blipFill>
          <a:blip r:embed="rId4"/>
          <a:stretch>
            <a:fillRect/>
          </a:stretch>
        </p:blipFill>
        <p:spPr>
          <a:xfrm>
            <a:off x="886254" y="8078998"/>
            <a:ext cx="11278578" cy="21386622"/>
          </a:xfrm>
          <a:prstGeom prst="rect">
            <a:avLst/>
          </a:prstGeom>
        </p:spPr>
      </p:pic>
      <p:pic>
        <p:nvPicPr>
          <p:cNvPr id="4" name="Resim 3">
            <a:extLst>
              <a:ext uri="{FF2B5EF4-FFF2-40B4-BE49-F238E27FC236}">
                <a16:creationId xmlns:a16="http://schemas.microsoft.com/office/drawing/2014/main" xmlns="" id="{84B62357-04AF-4D7C-90B8-C0E6F04FCA6A}"/>
              </a:ext>
            </a:extLst>
          </p:cNvPr>
          <p:cNvPicPr>
            <a:picLocks noChangeAspect="1"/>
          </p:cNvPicPr>
          <p:nvPr/>
        </p:nvPicPr>
        <p:blipFill>
          <a:blip r:embed="rId5"/>
          <a:stretch>
            <a:fillRect/>
          </a:stretch>
        </p:blipFill>
        <p:spPr>
          <a:xfrm>
            <a:off x="14741163" y="4838700"/>
            <a:ext cx="11284674" cy="21386622"/>
          </a:xfrm>
          <a:prstGeom prst="rect">
            <a:avLst/>
          </a:prstGeom>
        </p:spPr>
      </p:pic>
      <p:sp>
        <p:nvSpPr>
          <p:cNvPr id="5" name="Metin kutusu 4"/>
          <p:cNvSpPr txBox="1"/>
          <p:nvPr/>
        </p:nvSpPr>
        <p:spPr>
          <a:xfrm>
            <a:off x="939144" y="5143500"/>
            <a:ext cx="10871856" cy="13897394"/>
          </a:xfrm>
          <a:prstGeom prst="rect">
            <a:avLst/>
          </a:prstGeom>
          <a:noFill/>
        </p:spPr>
        <p:txBody>
          <a:bodyPr wrap="square" rtlCol="0">
            <a:spAutoFit/>
          </a:bodyPr>
          <a:lstStyle/>
          <a:p>
            <a:pPr algn="just">
              <a:lnSpc>
                <a:spcPct val="106000"/>
              </a:lnSpc>
              <a:spcAft>
                <a:spcPts val="800"/>
              </a:spcAft>
            </a:pPr>
            <a:r>
              <a:rPr lang="tr-TR" sz="4200" b="1" dirty="0">
                <a:latin typeface="Times New Roman" panose="02020603050405020304" pitchFamily="18" charset="0"/>
                <a:ea typeface="Calibri" panose="020F0502020204030204" pitchFamily="34" charset="0"/>
                <a:cs typeface="Times New Roman" panose="02020603050405020304" pitchFamily="18" charset="0"/>
              </a:rPr>
              <a:t>Introduction:</a:t>
            </a:r>
            <a:r>
              <a:rPr lang="tr-TR" sz="4200" dirty="0">
                <a:latin typeface="Times New Roman" panose="02020603050405020304" pitchFamily="18" charset="0"/>
                <a:ea typeface="Calibri" panose="020F0502020204030204" pitchFamily="34" charset="0"/>
                <a:cs typeface="Times New Roman" panose="02020603050405020304" pitchFamily="18" charset="0"/>
              </a:rPr>
              <a:t> Although breast milk is really important for the health of babies and mothers, there are still problems in starting and continuing breastfeeding. It’s known that there are lots of factors effecting breastfeeding practices but there’s no doubt that knowledge and attitude of healthcare professionals have a major role about this. For healthy generations, All healthcare professionals -especially female ones- should convey their knowledge and experience to mothers about this issue. </a:t>
            </a:r>
            <a:endParaRPr lang="en-US" sz="4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tr-TR" sz="4200" b="1" dirty="0">
                <a:latin typeface="Times New Roman" panose="02020603050405020304" pitchFamily="18" charset="0"/>
                <a:ea typeface="Calibri" panose="020F0502020204030204" pitchFamily="34" charset="0"/>
                <a:cs typeface="Times New Roman" panose="02020603050405020304" pitchFamily="18" charset="0"/>
              </a:rPr>
              <a:t>Method: </a:t>
            </a:r>
            <a:r>
              <a:rPr lang="tr-TR" sz="4200" dirty="0">
                <a:latin typeface="Times New Roman" panose="02020603050405020304" pitchFamily="18" charset="0"/>
                <a:ea typeface="Calibri" panose="020F0502020204030204" pitchFamily="34" charset="0"/>
                <a:cs typeface="Times New Roman" panose="02020603050405020304" pitchFamily="18" charset="0"/>
              </a:rPr>
              <a:t>In this study we aim to evaluate the awareness about the importance of breast milk among female healthcare workers and learn about their own breastfeeding practices with a 40-question survey.</a:t>
            </a:r>
            <a:r>
              <a:rPr lang="tr-TR" sz="4200" b="1" dirty="0">
                <a:latin typeface="Times New Roman" panose="02020603050405020304" pitchFamily="18" charset="0"/>
                <a:ea typeface="Calibri" panose="020F0502020204030204" pitchFamily="34" charset="0"/>
                <a:cs typeface="Times New Roman" panose="02020603050405020304" pitchFamily="18" charset="0"/>
              </a:rPr>
              <a:t> </a:t>
            </a:r>
            <a:r>
              <a:rPr lang="tr-TR" sz="4200" dirty="0">
                <a:latin typeface="Times New Roman" panose="02020603050405020304" pitchFamily="18" charset="0"/>
                <a:ea typeface="Calibri" panose="020F0502020204030204" pitchFamily="34" charset="0"/>
                <a:cs typeface="Times New Roman" panose="02020603050405020304" pitchFamily="18" charset="0"/>
              </a:rPr>
              <a:t>117 female healthcare workers participated in our study, with or without children who works currently in Bezmialem Vakif University Hospital. The data obtained were evaluated with the SPSS analysis method.</a:t>
            </a:r>
            <a:endParaRPr lang="en-US" sz="4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Dikdörtgen 5"/>
          <p:cNvSpPr/>
          <p:nvPr/>
        </p:nvSpPr>
        <p:spPr>
          <a:xfrm>
            <a:off x="12777312" y="5143500"/>
            <a:ext cx="10871856" cy="26915510"/>
          </a:xfrm>
          <a:prstGeom prst="rect">
            <a:avLst/>
          </a:prstGeom>
        </p:spPr>
        <p:txBody>
          <a:bodyPr wrap="square">
            <a:spAutoFit/>
          </a:bodyPr>
          <a:lstStyle/>
          <a:p>
            <a:pPr algn="just">
              <a:lnSpc>
                <a:spcPct val="106000"/>
              </a:lnSpc>
              <a:spcAft>
                <a:spcPts val="800"/>
              </a:spcAft>
            </a:pPr>
            <a:r>
              <a:rPr lang="tr-TR" sz="4200" b="1" dirty="0">
                <a:latin typeface="Times New Roman" panose="02020603050405020304" pitchFamily="18" charset="0"/>
                <a:ea typeface="Calibri" panose="020F0502020204030204" pitchFamily="34" charset="0"/>
                <a:cs typeface="Times New Roman" panose="02020603050405020304" pitchFamily="18" charset="0"/>
              </a:rPr>
              <a:t>Results:</a:t>
            </a:r>
            <a:r>
              <a:rPr lang="tr-TR" sz="4200" dirty="0">
                <a:latin typeface="Times New Roman" panose="02020603050405020304" pitchFamily="18" charset="0"/>
                <a:ea typeface="Calibri" panose="020F0502020204030204" pitchFamily="34" charset="0"/>
                <a:cs typeface="Times New Roman" panose="02020603050405020304" pitchFamily="18" charset="0"/>
              </a:rPr>
              <a:t> 68 (59%) physicians, 29 (25%) nurses and 19 (16%) healthcare workers from other professions participated in our study. The average age is 30 and 34% of them stated that they have children.</a:t>
            </a:r>
            <a:r>
              <a:rPr lang="tr-TR" sz="4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tr-TR" sz="4200" dirty="0">
                <a:latin typeface="Times New Roman" panose="02020603050405020304" pitchFamily="18" charset="0"/>
                <a:ea typeface="Calibri" panose="020F0502020204030204" pitchFamily="34" charset="0"/>
                <a:cs typeface="Times New Roman" panose="02020603050405020304" pitchFamily="18" charset="0"/>
              </a:rPr>
              <a:t>Those who gave only breast milk to their first born baby for the first 6 months constitute 50% of those who have children. And those who continued breastfeeding for at least 2 years are only 24% of the mothers. 10% of them stated that their babies did not receive breast milk at all.</a:t>
            </a:r>
            <a:r>
              <a:rPr lang="tr-TR" sz="4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tr-TR" sz="4200" dirty="0">
                <a:latin typeface="Times New Roman" panose="02020603050405020304" pitchFamily="18" charset="0"/>
                <a:ea typeface="Calibri" panose="020F0502020204030204" pitchFamily="34" charset="0"/>
                <a:cs typeface="Times New Roman" panose="02020603050405020304" pitchFamily="18" charset="0"/>
              </a:rPr>
              <a:t>The average knowledge level point is 65%. We found out that knowledge levels are correlated with age (p=0,015) and profession (p=0,007). Also those who educates mothers in their professional life (p=0,0001) and who attended an education programme (p=0,0001) have a higher level of </a:t>
            </a:r>
            <a:r>
              <a:rPr lang="tr-TR" sz="4200" dirty="0" err="1">
                <a:latin typeface="Times New Roman" panose="02020603050405020304" pitchFamily="18" charset="0"/>
                <a:ea typeface="Calibri" panose="020F0502020204030204" pitchFamily="34" charset="0"/>
                <a:cs typeface="Times New Roman" panose="02020603050405020304" pitchFamily="18" charset="0"/>
              </a:rPr>
              <a:t>knowledge</a:t>
            </a:r>
            <a:r>
              <a:rPr lang="tr-TR" sz="42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6000"/>
              </a:lnSpc>
              <a:spcAft>
                <a:spcPts val="800"/>
              </a:spcAft>
            </a:pPr>
            <a:endParaRPr lang="tr-TR" sz="4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6000"/>
              </a:lnSpc>
              <a:spcAft>
                <a:spcPts val="800"/>
              </a:spcAft>
            </a:pPr>
            <a:endParaRPr lang="tr-TR" sz="4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6000"/>
              </a:lnSpc>
              <a:spcAft>
                <a:spcPts val="800"/>
              </a:spcAft>
            </a:pPr>
            <a:endParaRPr lang="tr-TR" sz="4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6000"/>
              </a:lnSpc>
              <a:spcAft>
                <a:spcPts val="800"/>
              </a:spcAft>
            </a:pPr>
            <a:endParaRPr lang="tr-TR" sz="4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6000"/>
              </a:lnSpc>
              <a:spcAft>
                <a:spcPts val="800"/>
              </a:spcAft>
            </a:pPr>
            <a:endParaRPr lang="tr-TR" sz="4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6000"/>
              </a:lnSpc>
              <a:spcAft>
                <a:spcPts val="800"/>
              </a:spcAft>
            </a:pPr>
            <a:endParaRPr lang="tr-TR" sz="4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6000"/>
              </a:lnSpc>
              <a:spcAft>
                <a:spcPts val="800"/>
              </a:spcAft>
            </a:pPr>
            <a:endParaRPr lang="tr-TR" sz="4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6000"/>
              </a:lnSpc>
              <a:spcAft>
                <a:spcPts val="800"/>
              </a:spcAft>
            </a:pPr>
            <a:endParaRPr lang="tr-TR" sz="4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6000"/>
              </a:lnSpc>
              <a:spcAft>
                <a:spcPts val="800"/>
              </a:spcAft>
            </a:pPr>
            <a:endParaRPr lang="tr-TR" sz="4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6000"/>
              </a:lnSpc>
              <a:spcAft>
                <a:spcPts val="800"/>
              </a:spcAft>
            </a:pPr>
            <a:endParaRPr lang="tr-TR" sz="4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6000"/>
              </a:lnSpc>
              <a:spcAft>
                <a:spcPts val="800"/>
              </a:spcAft>
            </a:pPr>
            <a:endParaRPr lang="en-US" sz="4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tr-TR" sz="4200" b="1" dirty="0">
                <a:latin typeface="Times New Roman" panose="02020603050405020304" pitchFamily="18" charset="0"/>
                <a:ea typeface="Calibri" panose="020F0502020204030204" pitchFamily="34" charset="0"/>
                <a:cs typeface="Times New Roman" panose="02020603050405020304" pitchFamily="18" charset="0"/>
              </a:rPr>
              <a:t>Conclusion:</a:t>
            </a:r>
            <a:r>
              <a:rPr lang="tr-TR" sz="4200" dirty="0">
                <a:latin typeface="Times New Roman" panose="02020603050405020304" pitchFamily="18" charset="0"/>
                <a:ea typeface="Calibri" panose="020F0502020204030204" pitchFamily="34" charset="0"/>
                <a:cs typeface="Times New Roman" panose="02020603050405020304" pitchFamily="18" charset="0"/>
              </a:rPr>
              <a:t> As a ‘baby friendly’ foundation and a faculty university we must handle this issue more carefully in the faculty education for students and in the service training for professionals</a:t>
            </a:r>
            <a:r>
              <a:rPr lang="tr-TR" sz="42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4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tr-TR" sz="4200" b="1" dirty="0">
                <a:latin typeface="Calibri" panose="020F0502020204030204" pitchFamily="34" charset="0"/>
                <a:ea typeface="Calibri" panose="020F0502020204030204" pitchFamily="34" charset="0"/>
                <a:cs typeface="Times New Roman" panose="02020603050405020304" pitchFamily="18" charset="0"/>
              </a:rPr>
              <a:t>Keywords:</a:t>
            </a:r>
            <a:r>
              <a:rPr lang="tr-TR" sz="4200" dirty="0">
                <a:latin typeface="Calibri" panose="020F0502020204030204" pitchFamily="34" charset="0"/>
                <a:ea typeface="Calibri" panose="020F0502020204030204" pitchFamily="34" charset="0"/>
                <a:cs typeface="Times New Roman" panose="02020603050405020304" pitchFamily="18" charset="0"/>
              </a:rPr>
              <a:t> Breastfeeding, Healthcare Workers, Breast Milk, Knowledge Level</a:t>
            </a:r>
            <a:endParaRPr lang="en-US" sz="4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tr-TR" sz="4000" dirty="0">
                <a:latin typeface="Calibri" panose="020F050202020403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9" name="İçerik Yer Tutucusu 5">
            <a:extLst>
              <a:ext uri="{FF2B5EF4-FFF2-40B4-BE49-F238E27FC236}">
                <a16:creationId xmlns:a16="http://schemas.microsoft.com/office/drawing/2014/main" xmlns="" id="{31DE5E10-4BE2-4275-94B1-770FB628013A}"/>
              </a:ext>
            </a:extLst>
          </p:cNvPr>
          <p:cNvGraphicFramePr>
            <a:graphicFrameLocks/>
          </p:cNvGraphicFramePr>
          <p:nvPr>
            <p:extLst>
              <p:ext uri="{D42A27DB-BD31-4B8C-83A1-F6EECF244321}">
                <p14:modId xmlns:p14="http://schemas.microsoft.com/office/powerpoint/2010/main" val="464748483"/>
              </p:ext>
            </p:extLst>
          </p:nvPr>
        </p:nvGraphicFramePr>
        <p:xfrm>
          <a:off x="939144" y="19753803"/>
          <a:ext cx="10871856" cy="8998908"/>
        </p:xfrm>
        <a:graphic>
          <a:graphicData uri="http://schemas.openxmlformats.org/drawingml/2006/chart">
            <c:chart xmlns:c="http://schemas.openxmlformats.org/drawingml/2006/chart" xmlns:r="http://schemas.openxmlformats.org/officeDocument/2006/relationships" r:id="rId6"/>
          </a:graphicData>
        </a:graphic>
      </p:graphicFrame>
      <p:pic>
        <p:nvPicPr>
          <p:cNvPr id="7" name="Resim 6"/>
          <p:cNvPicPr>
            <a:picLocks noChangeAspect="1"/>
          </p:cNvPicPr>
          <p:nvPr/>
        </p:nvPicPr>
        <p:blipFill>
          <a:blip r:embed="rId7"/>
          <a:stretch>
            <a:fillRect/>
          </a:stretch>
        </p:blipFill>
        <p:spPr>
          <a:xfrm>
            <a:off x="12777312" y="17216392"/>
            <a:ext cx="10871856" cy="74676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54</TotalTime>
  <Words>402</Words>
  <Application>Microsoft Office PowerPoint</Application>
  <PresentationFormat>Özel</PresentationFormat>
  <Paragraphs>25</Paragraphs>
  <Slides>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Calibri</vt:lpstr>
      <vt:lpstr>Times New Roman</vt:lpstr>
      <vt:lpstr>Arial</vt:lpstr>
      <vt:lpstr>Default Design</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Suheda</dc:creator>
  <cp:lastModifiedBy>Herdem</cp:lastModifiedBy>
  <cp:revision>17</cp:revision>
  <dcterms:modified xsi:type="dcterms:W3CDTF">2021-06-02T11:16:50Z</dcterms:modified>
</cp:coreProperties>
</file>